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7" r:id="rId9"/>
    <p:sldId id="270" r:id="rId10"/>
    <p:sldId id="278" r:id="rId11"/>
    <p:sldId id="272" r:id="rId12"/>
    <p:sldId id="274" r:id="rId13"/>
    <p:sldId id="279" r:id="rId14"/>
    <p:sldId id="276" r:id="rId15"/>
    <p:sldId id="267" r:id="rId16"/>
    <p:sldId id="266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86115" autoAdjust="0"/>
  </p:normalViewPr>
  <p:slideViewPr>
    <p:cSldViewPr snapToGrid="0" snapToObjects="1">
      <p:cViewPr>
        <p:scale>
          <a:sx n="100" d="100"/>
          <a:sy n="100" d="100"/>
        </p:scale>
        <p:origin x="-14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DFC87-5CE9-48E8-A3F8-7B201B60AA14}" type="datetimeFigureOut">
              <a:rPr lang="en-AU" smtClean="0"/>
              <a:pPr/>
              <a:t>4/12/2013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2DC1C-C7F8-4412-9162-635002ABF62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AU" b="0" dirty="0" smtClean="0"/>
              <a:t>Document signature is split into substrings</a:t>
            </a:r>
          </a:p>
          <a:p>
            <a:pPr>
              <a:buFontTx/>
              <a:buChar char="-"/>
            </a:pPr>
            <a:r>
              <a:rPr lang="en-AU" b="0" baseline="0" dirty="0" smtClean="0"/>
              <a:t>The document is then listed in the lists belonging to each </a:t>
            </a:r>
            <a:r>
              <a:rPr lang="en-AU" b="0" baseline="0" dirty="0" err="1" smtClean="0"/>
              <a:t>substring,pos</a:t>
            </a:r>
            <a:r>
              <a:rPr lang="en-AU" b="0" baseline="0" dirty="0" smtClean="0"/>
              <a:t> pair</a:t>
            </a:r>
            <a:endParaRPr lang="en-AU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2DC1C-C7F8-4412-9162-635002ABF622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-The rest</a:t>
            </a:r>
            <a:r>
              <a:rPr lang="en-AU" baseline="0" dirty="0" smtClean="0"/>
              <a:t> of the collection is processed in this way, adding to the number of documents that appear in the table</a:t>
            </a:r>
            <a:endParaRPr lang="en-AU" dirty="0" smtClean="0"/>
          </a:p>
          <a:p>
            <a:pPr>
              <a:buFontTx/>
              <a:buChar char="-"/>
            </a:pPr>
            <a:r>
              <a:rPr lang="en-AU" dirty="0" smtClean="0"/>
              <a:t>Some</a:t>
            </a:r>
            <a:r>
              <a:rPr lang="en-AU" baseline="0" dirty="0" smtClean="0"/>
              <a:t> lists will usually remain empty even after the entire collection has been indexed</a:t>
            </a:r>
          </a:p>
          <a:p>
            <a:pPr>
              <a:buFontTx/>
              <a:buChar char="-"/>
            </a:pPr>
            <a:r>
              <a:rPr lang="en-AU" baseline="0" dirty="0" smtClean="0"/>
              <a:t>We use a 2-pass process for creating this table; one to determine how large each of the lists must be and one to fill the lists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2DC1C-C7F8-4412-9162-635002ABF622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AU" dirty="0" smtClean="0"/>
              <a:t>Searching</a:t>
            </a:r>
            <a:r>
              <a:rPr lang="en-AU" baseline="0" dirty="0" smtClean="0"/>
              <a:t> is a similar process to indexing, but requires the search query to be expanded to capture similar but not identical signatures.</a:t>
            </a:r>
          </a:p>
          <a:p>
            <a:pPr>
              <a:buFontTx/>
              <a:buChar char="-"/>
            </a:pPr>
            <a:r>
              <a:rPr lang="en-AU" baseline="0" dirty="0" smtClean="0"/>
              <a:t>For each substring, permutations of that substring with an increasing number of bit errors are also considered</a:t>
            </a:r>
          </a:p>
          <a:p>
            <a:pPr>
              <a:buFontTx/>
              <a:buChar char="-"/>
            </a:pPr>
            <a:r>
              <a:rPr lang="en-AU" baseline="0" dirty="0" smtClean="0"/>
              <a:t>Each substring permutation is allocated a score based on how many bits it has in common with the original substring</a:t>
            </a:r>
          </a:p>
          <a:p>
            <a:pPr>
              <a:buFontTx/>
              <a:buChar char="-"/>
            </a:pPr>
            <a:r>
              <a:rPr lang="en-AU" baseline="0" dirty="0" smtClean="0"/>
              <a:t>Each permutation is used to search the table and the documents retrieved are awarded the score value of the permutation they were located with</a:t>
            </a:r>
          </a:p>
          <a:p>
            <a:pPr>
              <a:buFontTx/>
              <a:buChar char="-"/>
            </a:pPr>
            <a:r>
              <a:rPr lang="en-AU" baseline="0" dirty="0" smtClean="0"/>
              <a:t>After every permutation has been considered, the score of the documents will exactly equal their Hamming distance</a:t>
            </a:r>
          </a:p>
          <a:p>
            <a:pPr>
              <a:buFontTx/>
              <a:buChar char="-"/>
            </a:pPr>
            <a:r>
              <a:rPr lang="en-AU" baseline="0" dirty="0" smtClean="0"/>
              <a:t>For efficiency reasons, rather than considering all permutations, we stop after a certain number of permutations have been considered and use the ranking so far to determine the top-K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2DC1C-C7F8-4412-9162-635002ABF622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E36B-D498-416D-9E35-C2477E6A6276}" type="datetimeFigureOut">
              <a:rPr lang="en-AU" smtClean="0"/>
              <a:pPr/>
              <a:t>4/12/2013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E91-D894-40B8-8CA8-CB82B14479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E36B-D498-416D-9E35-C2477E6A6276}" type="datetimeFigureOut">
              <a:rPr lang="en-AU" smtClean="0"/>
              <a:pPr/>
              <a:t>4/12/2013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E91-D894-40B8-8CA8-CB82B14479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E36B-D498-416D-9E35-C2477E6A6276}" type="datetimeFigureOut">
              <a:rPr lang="en-AU" smtClean="0"/>
              <a:pPr/>
              <a:t>4/12/2013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E91-D894-40B8-8CA8-CB82B14479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E36B-D498-416D-9E35-C2477E6A6276}" type="datetimeFigureOut">
              <a:rPr lang="en-AU" smtClean="0"/>
              <a:pPr/>
              <a:t>4/12/2013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E91-D894-40B8-8CA8-CB82B14479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E36B-D498-416D-9E35-C2477E6A6276}" type="datetimeFigureOut">
              <a:rPr lang="en-AU" smtClean="0"/>
              <a:pPr/>
              <a:t>4/12/2013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E91-D894-40B8-8CA8-CB82B14479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E36B-D498-416D-9E35-C2477E6A6276}" type="datetimeFigureOut">
              <a:rPr lang="en-AU" smtClean="0"/>
              <a:pPr/>
              <a:t>4/12/2013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E91-D894-40B8-8CA8-CB82B14479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E36B-D498-416D-9E35-C2477E6A6276}" type="datetimeFigureOut">
              <a:rPr lang="en-AU" smtClean="0"/>
              <a:pPr/>
              <a:t>4/12/2013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E91-D894-40B8-8CA8-CB82B14479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E36B-D498-416D-9E35-C2477E6A6276}" type="datetimeFigureOut">
              <a:rPr lang="en-AU" smtClean="0"/>
              <a:pPr/>
              <a:t>4/12/2013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E91-D894-40B8-8CA8-CB82B14479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E36B-D498-416D-9E35-C2477E6A6276}" type="datetimeFigureOut">
              <a:rPr lang="en-AU" smtClean="0"/>
              <a:pPr/>
              <a:t>4/12/2013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E91-D894-40B8-8CA8-CB82B14479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E36B-D498-416D-9E35-C2477E6A6276}" type="datetimeFigureOut">
              <a:rPr lang="en-AU" smtClean="0"/>
              <a:pPr/>
              <a:t>4/12/2013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E91-D894-40B8-8CA8-CB82B14479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E36B-D498-416D-9E35-C2477E6A6276}" type="datetimeFigureOut">
              <a:rPr lang="en-AU" smtClean="0"/>
              <a:pPr/>
              <a:t>4/12/2013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E91-D894-40B8-8CA8-CB82B144790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5E36B-D498-416D-9E35-C2477E6A6276}" type="datetimeFigureOut">
              <a:rPr lang="en-AU" smtClean="0"/>
              <a:pPr/>
              <a:t>4/12/2013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6AE91-D894-40B8-8CA8-CB82B144790D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thony.nguyen@csiro.au" TargetMode="External"/><Relationship Id="rId2" Type="http://schemas.openxmlformats.org/officeDocument/2006/relationships/hyperlink" Target="mailto:t.chappell@connect.qut.edu.a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guido.zuccon@csiro.au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26" Type="http://schemas.openxmlformats.org/officeDocument/2006/relationships/image" Target="../media/image25.png"/><Relationship Id="rId3" Type="http://schemas.openxmlformats.org/officeDocument/2006/relationships/image" Target="../media/image33.png"/><Relationship Id="rId21" Type="http://schemas.openxmlformats.org/officeDocument/2006/relationships/image" Target="../media/image18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17" Type="http://schemas.openxmlformats.org/officeDocument/2006/relationships/image" Target="../media/image47.png"/><Relationship Id="rId25" Type="http://schemas.openxmlformats.org/officeDocument/2006/relationships/image" Target="../media/image24.png"/><Relationship Id="rId33" Type="http://schemas.openxmlformats.org/officeDocument/2006/relationships/image" Target="../media/image51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46.png"/><Relationship Id="rId20" Type="http://schemas.openxmlformats.org/officeDocument/2006/relationships/image" Target="../media/image50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24" Type="http://schemas.openxmlformats.org/officeDocument/2006/relationships/image" Target="../media/image23.png"/><Relationship Id="rId32" Type="http://schemas.openxmlformats.org/officeDocument/2006/relationships/image" Target="../media/image32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40.png"/><Relationship Id="rId19" Type="http://schemas.openxmlformats.org/officeDocument/2006/relationships/image" Target="../media/image49.png"/><Relationship Id="rId31" Type="http://schemas.openxmlformats.org/officeDocument/2006/relationships/image" Target="../media/image3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827584" y="1068435"/>
            <a:ext cx="7488831" cy="1973882"/>
          </a:xfrm>
        </p:spPr>
        <p:txBody>
          <a:bodyPr>
            <a:normAutofit/>
          </a:bodyPr>
          <a:lstStyle/>
          <a:p>
            <a:pPr eaLnBrk="1" hangingPunct="1"/>
            <a:r>
              <a:rPr lang="en-AU" sz="4500" dirty="0" smtClean="0">
                <a:latin typeface="Georgia" pitchFamily="18" charset="0"/>
              </a:rPr>
              <a:t>Efficient Top-K Retrieval with Signatures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560840" y="3957628"/>
            <a:ext cx="39996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en-AU" sz="2600" dirty="0" smtClean="0">
                <a:solidFill>
                  <a:schemeClr val="tx1"/>
                </a:solidFill>
                <a:latin typeface="Georgia" pitchFamily="18" charset="0"/>
              </a:rPr>
              <a:t>Timothy Chappell</a:t>
            </a:r>
            <a:endParaRPr lang="he-IL" sz="26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en-AU" sz="1600" dirty="0" smtClean="0">
                <a:solidFill>
                  <a:schemeClr val="tx1"/>
                </a:solidFill>
                <a:latin typeface="Georgia" pitchFamily="18" charset="0"/>
              </a:rPr>
              <a:t>(</a:t>
            </a:r>
            <a:r>
              <a:rPr lang="en-AU" sz="1600" dirty="0" smtClean="0">
                <a:solidFill>
                  <a:schemeClr val="tx1"/>
                </a:solidFill>
                <a:latin typeface="Georgia" pitchFamily="18" charset="0"/>
                <a:hlinkClick r:id="rId2"/>
              </a:rPr>
              <a:t>t.chappell@connect.qut.edu.au</a:t>
            </a:r>
            <a:r>
              <a:rPr lang="en-AU" sz="1600" dirty="0" smtClean="0">
                <a:solidFill>
                  <a:schemeClr val="tx1"/>
                </a:solidFill>
                <a:latin typeface="Georgia" pitchFamily="18" charset="0"/>
              </a:rPr>
              <a:t>)</a:t>
            </a:r>
            <a:endParaRPr lang="en-AU" sz="1600" dirty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en-AU" sz="2800" dirty="0" smtClean="0">
                <a:solidFill>
                  <a:schemeClr val="tx1"/>
                </a:solidFill>
                <a:latin typeface="Georgia" pitchFamily="18" charset="0"/>
              </a:rPr>
              <a:t>Anthony Nguyen</a:t>
            </a:r>
          </a:p>
          <a:p>
            <a:r>
              <a:rPr lang="en-AU" sz="1600" dirty="0" smtClean="0">
                <a:solidFill>
                  <a:schemeClr val="tx1"/>
                </a:solidFill>
                <a:latin typeface="Georgia" pitchFamily="18" charset="0"/>
              </a:rPr>
              <a:t>(</a:t>
            </a:r>
            <a:r>
              <a:rPr lang="en-AU" sz="1600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anthony.nguyen@csiro.au</a:t>
            </a:r>
            <a:r>
              <a:rPr lang="en-AU" sz="1600" dirty="0" smtClean="0">
                <a:solidFill>
                  <a:schemeClr val="tx1"/>
                </a:solidFill>
                <a:latin typeface="Georgia" pitchFamily="18" charset="0"/>
              </a:rPr>
              <a:t>)</a:t>
            </a:r>
          </a:p>
          <a:p>
            <a:pPr eaLnBrk="1" hangingPunct="1"/>
            <a:endParaRPr lang="en-AU" sz="2600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14339" name="Picture 2" descr="E:\frftit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910763" y="893763"/>
            <a:ext cx="6523038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4564800" y="3956400"/>
            <a:ext cx="3999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Shlomo Geva</a:t>
            </a: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(</a:t>
            </a:r>
            <a:r>
              <a:rPr kumimoji="0" lang="en-A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hlinkClick r:id="rId2"/>
              </a:rPr>
              <a:t>s.geva@qut.edu.au</a:t>
            </a:r>
            <a:r>
              <a:rPr kumimoji="0" lang="en-A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Guido </a:t>
            </a:r>
            <a:r>
              <a:rPr kumimoji="0" lang="en-A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Zuccon</a:t>
            </a:r>
            <a:endParaRPr kumimoji="0" lang="en-A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(</a:t>
            </a:r>
            <a:r>
              <a:rPr kumimoji="0" lang="en-A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hlinkClick r:id="rId5"/>
              </a:rPr>
              <a:t>guido.zuccon@csiro.au</a:t>
            </a:r>
            <a:r>
              <a:rPr kumimoji="0" lang="en-A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Hamming Distance Ratio</a:t>
            </a:r>
            <a:endParaRPr lang="en-AU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1955800"/>
          <a:ext cx="600732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0732"/>
                <a:gridCol w="600732"/>
                <a:gridCol w="600732"/>
                <a:gridCol w="600732"/>
                <a:gridCol w="600732"/>
                <a:gridCol w="600732"/>
                <a:gridCol w="600732"/>
                <a:gridCol w="600732"/>
                <a:gridCol w="600732"/>
                <a:gridCol w="6007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20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22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24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29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1358770"/>
            <a:ext cx="597030" cy="597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11660" y="1358770"/>
            <a:ext cx="6019664" cy="597030"/>
            <a:chOff x="1511660" y="1358770"/>
            <a:chExt cx="6019664" cy="597030"/>
          </a:xfrm>
        </p:grpSpPr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11660" y="1358770"/>
              <a:ext cx="597030" cy="597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21031" y="1358770"/>
              <a:ext cx="597030" cy="597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18061" y="1358770"/>
              <a:ext cx="597030" cy="597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27432" y="1358770"/>
              <a:ext cx="597030" cy="597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24462" y="1358770"/>
              <a:ext cx="597030" cy="597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33833" y="1358770"/>
              <a:ext cx="597030" cy="597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30863" y="1358770"/>
              <a:ext cx="597030" cy="597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40234" y="1358770"/>
              <a:ext cx="597030" cy="597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337264" y="1358770"/>
              <a:ext cx="597030" cy="597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34294" y="1358770"/>
              <a:ext cx="597030" cy="597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530173" y="1955800"/>
          <a:ext cx="600732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0732"/>
                <a:gridCol w="600732"/>
                <a:gridCol w="600732"/>
                <a:gridCol w="600732"/>
                <a:gridCol w="600732"/>
                <a:gridCol w="600732"/>
                <a:gridCol w="600732"/>
                <a:gridCol w="600732"/>
                <a:gridCol w="600732"/>
                <a:gridCol w="6007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20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22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24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29</a:t>
                      </a:r>
                      <a:endParaRPr lang="en-A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1530173" y="3175000"/>
          <a:ext cx="1206404" cy="22250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03202"/>
                <a:gridCol w="6032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</a:t>
                      </a:r>
                      <a:endParaRPr lang="en-AU" b="1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B</a:t>
                      </a:r>
                      <a:endParaRPr lang="en-AU" dirty="0"/>
                    </a:p>
                  </a:txBody>
                  <a:tcPr>
                    <a:lnB w="381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0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0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3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3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3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5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5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11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11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20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3918290" y="3175000"/>
          <a:ext cx="1206404" cy="22250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03202"/>
                <a:gridCol w="6032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∑ A</a:t>
                      </a:r>
                      <a:endParaRPr lang="en-AU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∑ B</a:t>
                      </a:r>
                      <a:endParaRPr lang="en-AU" dirty="0"/>
                    </a:p>
                  </a:txBody>
                  <a:tcPr>
                    <a:lnB w="381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0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0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3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3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6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8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11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19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22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39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5874109" y="3175000"/>
          <a:ext cx="1663384" cy="22250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66338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∑ A </a:t>
                      </a:r>
                      <a:r>
                        <a:rPr lang="en-AU" dirty="0" smtClean="0"/>
                        <a:t>÷ </a:t>
                      </a:r>
                      <a:r>
                        <a:rPr lang="en-AU" dirty="0" smtClean="0"/>
                        <a:t>∑ B</a:t>
                      </a:r>
                      <a:endParaRPr lang="en-A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Cambria Math" pitchFamily="18" charset="0"/>
                          <a:ea typeface="Cambria Math" pitchFamily="18" charset="0"/>
                        </a:rPr>
                        <a:t>0 ÷ 0 = </a:t>
                      </a:r>
                      <a:r>
                        <a:rPr lang="en-AU" sz="1600" dirty="0" smtClean="0">
                          <a:latin typeface="Cambria Math" pitchFamily="18" charset="0"/>
                          <a:ea typeface="Cambria Math" pitchFamily="18" charset="0"/>
                        </a:rPr>
                        <a:t>1.00</a:t>
                      </a:r>
                      <a:endParaRPr lang="en-AU" sz="16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Cambria Math" pitchFamily="18" charset="0"/>
                          <a:ea typeface="Cambria Math" pitchFamily="18" charset="0"/>
                        </a:rPr>
                        <a:t>3 ÷ 3 </a:t>
                      </a:r>
                      <a:r>
                        <a:rPr lang="en-AU" sz="1600" baseline="0" dirty="0" smtClean="0">
                          <a:latin typeface="Cambria Math" pitchFamily="18" charset="0"/>
                          <a:ea typeface="Cambria Math" pitchFamily="18" charset="0"/>
                        </a:rPr>
                        <a:t>= </a:t>
                      </a:r>
                      <a:r>
                        <a:rPr lang="en-AU" sz="1600" baseline="0" dirty="0" smtClean="0">
                          <a:latin typeface="Cambria Math" pitchFamily="18" charset="0"/>
                          <a:ea typeface="Cambria Math" pitchFamily="18" charset="0"/>
                        </a:rPr>
                        <a:t>1.00</a:t>
                      </a:r>
                      <a:endParaRPr lang="en-AU" sz="16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Cambria Math" pitchFamily="18" charset="0"/>
                          <a:ea typeface="Cambria Math" pitchFamily="18" charset="0"/>
                        </a:rPr>
                        <a:t>6</a:t>
                      </a:r>
                      <a:r>
                        <a:rPr lang="en-AU" sz="1600" baseline="0" dirty="0" smtClean="0">
                          <a:latin typeface="Cambria Math" pitchFamily="18" charset="0"/>
                          <a:ea typeface="Cambria Math" pitchFamily="18" charset="0"/>
                        </a:rPr>
                        <a:t> </a:t>
                      </a:r>
                      <a:r>
                        <a:rPr lang="en-AU" sz="1600" dirty="0" smtClean="0">
                          <a:latin typeface="Cambria Math" pitchFamily="18" charset="0"/>
                          <a:ea typeface="Cambria Math" pitchFamily="18" charset="0"/>
                        </a:rPr>
                        <a:t>÷</a:t>
                      </a:r>
                      <a:r>
                        <a:rPr lang="en-AU" sz="1600" baseline="0" dirty="0" smtClean="0">
                          <a:latin typeface="Cambria Math" pitchFamily="18" charset="0"/>
                          <a:ea typeface="Cambria Math" pitchFamily="18" charset="0"/>
                        </a:rPr>
                        <a:t> </a:t>
                      </a:r>
                      <a:r>
                        <a:rPr lang="en-AU" sz="1600" baseline="0" dirty="0" smtClean="0">
                          <a:latin typeface="Cambria Math" pitchFamily="18" charset="0"/>
                          <a:ea typeface="Cambria Math" pitchFamily="18" charset="0"/>
                        </a:rPr>
                        <a:t>8 </a:t>
                      </a:r>
                      <a:r>
                        <a:rPr lang="en-AU" sz="1600" baseline="0" dirty="0" smtClean="0">
                          <a:latin typeface="Cambria Math" pitchFamily="18" charset="0"/>
                          <a:ea typeface="Cambria Math" pitchFamily="18" charset="0"/>
                        </a:rPr>
                        <a:t>= </a:t>
                      </a:r>
                      <a:r>
                        <a:rPr lang="en-AU" sz="1600" baseline="0" dirty="0" smtClean="0">
                          <a:latin typeface="Cambria Math" pitchFamily="18" charset="0"/>
                          <a:ea typeface="Cambria Math" pitchFamily="18" charset="0"/>
                        </a:rPr>
                        <a:t>0.75</a:t>
                      </a:r>
                      <a:endParaRPr lang="en-AU" sz="16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Cambria Math" pitchFamily="18" charset="0"/>
                          <a:ea typeface="Cambria Math" pitchFamily="18" charset="0"/>
                        </a:rPr>
                        <a:t>11 ÷</a:t>
                      </a:r>
                      <a:r>
                        <a:rPr lang="en-AU" sz="1600" baseline="0" dirty="0" smtClean="0">
                          <a:latin typeface="Cambria Math" pitchFamily="18" charset="0"/>
                          <a:ea typeface="Cambria Math" pitchFamily="18" charset="0"/>
                        </a:rPr>
                        <a:t> 19 ~= 0.58</a:t>
                      </a:r>
                      <a:endParaRPr lang="en-AU" sz="16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600" baseline="0" dirty="0" smtClean="0">
                          <a:latin typeface="Cambria Math" pitchFamily="18" charset="0"/>
                          <a:ea typeface="Cambria Math" pitchFamily="18" charset="0"/>
                        </a:rPr>
                        <a:t>22 </a:t>
                      </a:r>
                      <a:r>
                        <a:rPr lang="en-AU" sz="1600" dirty="0" smtClean="0">
                          <a:latin typeface="Cambria Math" pitchFamily="18" charset="0"/>
                          <a:ea typeface="Cambria Math" pitchFamily="18" charset="0"/>
                        </a:rPr>
                        <a:t>÷</a:t>
                      </a:r>
                      <a:r>
                        <a:rPr lang="en-AU" sz="1600" baseline="0" dirty="0" smtClean="0">
                          <a:latin typeface="Cambria Math" pitchFamily="18" charset="0"/>
                          <a:ea typeface="Cambria Math" pitchFamily="18" charset="0"/>
                        </a:rPr>
                        <a:t> </a:t>
                      </a:r>
                      <a:r>
                        <a:rPr lang="en-AU" sz="1600" baseline="0" dirty="0" smtClean="0">
                          <a:latin typeface="Cambria Math" pitchFamily="18" charset="0"/>
                          <a:ea typeface="Cambria Math" pitchFamily="18" charset="0"/>
                        </a:rPr>
                        <a:t>39 ~= 0.56</a:t>
                      </a:r>
                      <a:endParaRPr lang="en-AU" sz="16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5874109" y="5400040"/>
          <a:ext cx="1663384" cy="7416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66338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∑ A </a:t>
                      </a:r>
                      <a:r>
                        <a:rPr lang="en-AU" dirty="0" smtClean="0"/>
                        <a:t>÷ </a:t>
                      </a:r>
                      <a:r>
                        <a:rPr lang="en-AU" dirty="0" smtClean="0"/>
                        <a:t>∑ B</a:t>
                      </a:r>
                      <a:endParaRPr lang="en-A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atin typeface="Cambria Math" pitchFamily="18" charset="0"/>
                          <a:ea typeface="Cambria Math" pitchFamily="18" charset="0"/>
                        </a:rPr>
                        <a:t>~0.77</a:t>
                      </a:r>
                      <a:endParaRPr lang="en-AU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685801" y="2326640"/>
            <a:ext cx="7781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A = Hamming distances of the </a:t>
            </a:r>
            <a:r>
              <a:rPr lang="en-AU" i="1" dirty="0" smtClean="0"/>
              <a:t>k</a:t>
            </a:r>
            <a:r>
              <a:rPr lang="en-AU" dirty="0" smtClean="0"/>
              <a:t> signatures closest to the query (ground truth)</a:t>
            </a:r>
          </a:p>
          <a:p>
            <a:r>
              <a:rPr lang="en-AU" dirty="0" smtClean="0"/>
              <a:t>B = Hamming distances of the </a:t>
            </a:r>
            <a:r>
              <a:rPr lang="en-AU" i="1" dirty="0" smtClean="0"/>
              <a:t>k</a:t>
            </a:r>
            <a:r>
              <a:rPr lang="en-AU" dirty="0" smtClean="0"/>
              <a:t> signatures returned by the evaluated algorithm</a:t>
            </a:r>
            <a:endParaRPr lang="en-AU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6280150" y="5441950"/>
            <a:ext cx="85407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874520" y="3246120"/>
            <a:ext cx="670560" cy="307777"/>
            <a:chOff x="1874520" y="3246120"/>
            <a:chExt cx="670560" cy="307777"/>
          </a:xfrm>
        </p:grpSpPr>
        <p:sp>
          <p:nvSpPr>
            <p:cNvPr id="43" name="TextBox 42"/>
            <p:cNvSpPr txBox="1"/>
            <p:nvPr/>
          </p:nvSpPr>
          <p:spPr>
            <a:xfrm>
              <a:off x="1874520" y="3246120"/>
              <a:ext cx="76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i="1" dirty="0" err="1" smtClean="0">
                  <a:solidFill>
                    <a:schemeClr val="bg1"/>
                  </a:solidFill>
                </a:rPr>
                <a:t>i</a:t>
              </a:r>
              <a:endParaRPr lang="en-AU" sz="1400" i="1" dirty="0">
                <a:solidFill>
                  <a:schemeClr val="bg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468880" y="3246120"/>
              <a:ext cx="76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i="1" dirty="0" err="1" smtClean="0">
                  <a:solidFill>
                    <a:schemeClr val="bg1"/>
                  </a:solidFill>
                </a:rPr>
                <a:t>i</a:t>
              </a:r>
              <a:endParaRPr lang="en-AU" sz="1400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140696" y="3150870"/>
            <a:ext cx="703086" cy="427982"/>
            <a:chOff x="4140696" y="3150870"/>
            <a:chExt cx="703086" cy="427982"/>
          </a:xfrm>
        </p:grpSpPr>
        <p:grpSp>
          <p:nvGrpSpPr>
            <p:cNvPr id="49" name="Group 48"/>
            <p:cNvGrpSpPr/>
            <p:nvPr/>
          </p:nvGrpSpPr>
          <p:grpSpPr>
            <a:xfrm>
              <a:off x="4161315" y="3150870"/>
              <a:ext cx="682467" cy="246221"/>
              <a:chOff x="1874520" y="3246120"/>
              <a:chExt cx="682467" cy="246221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1874520" y="3246120"/>
                <a:ext cx="762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000" i="1" dirty="0" err="1" smtClean="0">
                    <a:solidFill>
                      <a:schemeClr val="bg1"/>
                    </a:solidFill>
                  </a:rPr>
                  <a:t>i</a:t>
                </a:r>
                <a:endParaRPr lang="en-AU" sz="1000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2480787" y="3246120"/>
                <a:ext cx="762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000" i="1" dirty="0" err="1" smtClean="0">
                    <a:solidFill>
                      <a:schemeClr val="bg1"/>
                    </a:solidFill>
                  </a:rPr>
                  <a:t>i</a:t>
                </a:r>
                <a:endParaRPr lang="en-AU" sz="1000" i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4140696" y="3332631"/>
              <a:ext cx="682467" cy="246221"/>
              <a:chOff x="1874520" y="3246120"/>
              <a:chExt cx="682467" cy="246221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1874520" y="3246120"/>
                <a:ext cx="762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000" i="1" dirty="0" smtClean="0">
                    <a:solidFill>
                      <a:schemeClr val="bg1"/>
                    </a:solidFill>
                  </a:rPr>
                  <a:t>1</a:t>
                </a:r>
                <a:endParaRPr lang="en-AU" sz="1000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480787" y="3246120"/>
                <a:ext cx="762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000" i="1" dirty="0" smtClean="0">
                    <a:solidFill>
                      <a:schemeClr val="bg1"/>
                    </a:solidFill>
                  </a:rPr>
                  <a:t>1</a:t>
                </a:r>
                <a:endParaRPr lang="en-AU" sz="1000" i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3" name="Group 62"/>
          <p:cNvGrpSpPr/>
          <p:nvPr/>
        </p:nvGrpSpPr>
        <p:grpSpPr>
          <a:xfrm>
            <a:off x="6360021" y="3150870"/>
            <a:ext cx="630061" cy="427982"/>
            <a:chOff x="6360021" y="3150870"/>
            <a:chExt cx="630061" cy="427982"/>
          </a:xfrm>
        </p:grpSpPr>
        <p:sp>
          <p:nvSpPr>
            <p:cNvPr id="61" name="TextBox 60"/>
            <p:cNvSpPr txBox="1"/>
            <p:nvPr/>
          </p:nvSpPr>
          <p:spPr>
            <a:xfrm>
              <a:off x="6380640" y="3150870"/>
              <a:ext cx="76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000" i="1" dirty="0" err="1" smtClean="0">
                  <a:solidFill>
                    <a:schemeClr val="bg1"/>
                  </a:solidFill>
                </a:rPr>
                <a:t>i</a:t>
              </a:r>
              <a:endParaRPr lang="en-AU" sz="1000" i="1" dirty="0">
                <a:solidFill>
                  <a:schemeClr val="bg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913882" y="3150870"/>
              <a:ext cx="76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000" i="1" dirty="0" err="1" smtClean="0">
                  <a:solidFill>
                    <a:schemeClr val="bg1"/>
                  </a:solidFill>
                </a:rPr>
                <a:t>i</a:t>
              </a:r>
              <a:endParaRPr lang="en-AU" sz="1000" i="1" dirty="0">
                <a:solidFill>
                  <a:schemeClr val="bg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360021" y="3332631"/>
              <a:ext cx="76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000" i="1" dirty="0" smtClean="0">
                  <a:solidFill>
                    <a:schemeClr val="bg1"/>
                  </a:solidFill>
                </a:rPr>
                <a:t>1</a:t>
              </a:r>
              <a:endParaRPr lang="en-AU" sz="1000" i="1" dirty="0">
                <a:solidFill>
                  <a:schemeClr val="bg1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893263" y="3332631"/>
              <a:ext cx="76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000" i="1" dirty="0" smtClean="0">
                  <a:solidFill>
                    <a:schemeClr val="bg1"/>
                  </a:solidFill>
                </a:rPr>
                <a:t>1</a:t>
              </a:r>
              <a:endParaRPr lang="en-AU" sz="1000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360021" y="5379720"/>
            <a:ext cx="630061" cy="427982"/>
            <a:chOff x="6360021" y="3150870"/>
            <a:chExt cx="630061" cy="427982"/>
          </a:xfrm>
        </p:grpSpPr>
        <p:sp>
          <p:nvSpPr>
            <p:cNvPr id="65" name="TextBox 64"/>
            <p:cNvSpPr txBox="1"/>
            <p:nvPr/>
          </p:nvSpPr>
          <p:spPr>
            <a:xfrm>
              <a:off x="6380640" y="3150870"/>
              <a:ext cx="76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000" i="1" dirty="0" err="1" smtClean="0">
                  <a:solidFill>
                    <a:schemeClr val="bg1"/>
                  </a:solidFill>
                </a:rPr>
                <a:t>i</a:t>
              </a:r>
              <a:endParaRPr lang="en-AU" sz="1000" i="1" dirty="0">
                <a:solidFill>
                  <a:schemeClr val="bg1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913882" y="3150870"/>
              <a:ext cx="76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000" i="1" dirty="0" err="1" smtClean="0">
                  <a:solidFill>
                    <a:schemeClr val="bg1"/>
                  </a:solidFill>
                </a:rPr>
                <a:t>i</a:t>
              </a:r>
              <a:endParaRPr lang="en-AU" sz="1000" i="1" dirty="0">
                <a:solidFill>
                  <a:schemeClr val="bg1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360021" y="3332631"/>
              <a:ext cx="76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000" i="1" dirty="0" smtClean="0">
                  <a:solidFill>
                    <a:schemeClr val="bg1"/>
                  </a:solidFill>
                </a:rPr>
                <a:t>1</a:t>
              </a:r>
              <a:endParaRPr lang="en-AU" sz="1000" i="1" dirty="0">
                <a:solidFill>
                  <a:schemeClr val="bg1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893263" y="3332631"/>
              <a:ext cx="76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000" i="1" dirty="0" smtClean="0">
                  <a:solidFill>
                    <a:schemeClr val="bg1"/>
                  </a:solidFill>
                </a:rPr>
                <a:t>1</a:t>
              </a:r>
              <a:endParaRPr lang="en-AU" sz="1000" i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HDR as a function of </a:t>
            </a:r>
            <a:r>
              <a:rPr lang="en-US" sz="3200" b="1" dirty="0" err="1" smtClean="0"/>
              <a:t>neighbourhood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expansion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1024-bit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signatures, 16-bit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substrings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00" y="1417638"/>
            <a:ext cx="7569200" cy="517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765300"/>
          <a:ext cx="990600" cy="41452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419100"/>
                <a:gridCol w="571500"/>
              </a:tblGrid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0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0.86</a:t>
                      </a:r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0.92</a:t>
                      </a:r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0.96</a:t>
                      </a:r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0.98</a:t>
                      </a:r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0.99</a:t>
                      </a:r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1.00</a:t>
                      </a:r>
                      <a:endParaRPr lang="en-AU" sz="1600" dirty="0"/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1.00</a:t>
                      </a:r>
                      <a:endParaRPr lang="en-AU" sz="1600" dirty="0"/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7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1.00</a:t>
                      </a:r>
                      <a:endParaRPr lang="en-AU" sz="1600" dirty="0"/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8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1.00</a:t>
                      </a:r>
                      <a:endParaRPr lang="en-AU" sz="1600" dirty="0"/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9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1.00</a:t>
                      </a:r>
                      <a:endParaRPr lang="en-AU" sz="1600" dirty="0"/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1.00</a:t>
                      </a:r>
                      <a:endParaRPr lang="en-AU" sz="1600" dirty="0"/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11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1.00</a:t>
                      </a:r>
                      <a:endParaRPr lang="en-AU" sz="1600" dirty="0"/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12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1.00</a:t>
                      </a:r>
                      <a:endParaRPr lang="en-AU" sz="1600" dirty="0"/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13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1.00</a:t>
                      </a:r>
                      <a:endParaRPr lang="en-AU" sz="1600" dirty="0"/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14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1.00</a:t>
                      </a:r>
                      <a:endParaRPr lang="en-AU" sz="1600" dirty="0"/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15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1.00</a:t>
                      </a:r>
                      <a:endParaRPr lang="en-AU" sz="1600" dirty="0"/>
                    </a:p>
                  </a:txBody>
                  <a:tcPr marL="90000" marR="90000" marT="0" marB="0"/>
                </a:tc>
              </a:tr>
              <a:tr h="228406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16</a:t>
                      </a:r>
                      <a:endParaRPr lang="en-AU" sz="1600" dirty="0"/>
                    </a:p>
                  </a:txBody>
                  <a:tcPr marL="90000" marR="90000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1.00</a:t>
                      </a:r>
                      <a:endParaRPr lang="en-AU" sz="1600" dirty="0"/>
                    </a:p>
                  </a:txBody>
                  <a:tcPr marL="90000" marR="900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908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/>
              <a:t>Query time as affected by </a:t>
            </a:r>
            <a:r>
              <a:rPr lang="en-US" sz="3200" b="1" dirty="0" err="1" smtClean="0"/>
              <a:t>neighbourhood</a:t>
            </a:r>
            <a:r>
              <a:rPr lang="en-US" sz="3200" b="1" dirty="0" smtClean="0"/>
              <a:t> </a:t>
            </a:r>
            <a:r>
              <a:rPr lang="en-US" sz="3200" b="1" dirty="0" smtClean="0"/>
              <a:t>expansion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1024-bit </a:t>
            </a:r>
            <a:r>
              <a:rPr lang="en-US" sz="2800" dirty="0" smtClean="0"/>
              <a:t>signatures, 16-bit substrings, 1,048,576 documents</a:t>
            </a:r>
            <a:endParaRPr lang="en-US" sz="28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422" y="1600200"/>
            <a:ext cx="8264377" cy="4643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Substring width tuning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Allows trade-off between memory usage and query time</a:t>
            </a:r>
          </a:p>
          <a:p>
            <a:r>
              <a:rPr lang="en-AU" dirty="0" smtClean="0"/>
              <a:t>Increasing the substring width increases the size of the inverted table, reducing the number of signatures in each list</a:t>
            </a:r>
          </a:p>
          <a:p>
            <a:r>
              <a:rPr lang="en-AU" dirty="0" smtClean="0"/>
              <a:t>The extra memory usage is pure overhead (does not increase with collection size)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/>
              <a:t>Query time and memory use as a function of substring width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1024-bit signatures, </a:t>
            </a:r>
            <a:r>
              <a:rPr lang="en-US" sz="2800" dirty="0" smtClean="0"/>
              <a:t>1,048,576 </a:t>
            </a:r>
            <a:r>
              <a:rPr lang="en-US" sz="2800" dirty="0" smtClean="0"/>
              <a:t>documents</a:t>
            </a:r>
            <a:endParaRPr lang="en-US" sz="2800" dirty="0"/>
          </a:p>
        </p:txBody>
      </p:sp>
      <p:pic>
        <p:nvPicPr>
          <p:cNvPr id="10243" name="Picture 3" descr="\\Gumoruku\SHARE\_data\mem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1600199"/>
            <a:ext cx="8229601" cy="46297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Current work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Parallel </a:t>
            </a:r>
            <a:r>
              <a:rPr lang="en-AU" dirty="0" smtClean="0"/>
              <a:t>searching</a:t>
            </a:r>
            <a:endParaRPr lang="en-AU" dirty="0" smtClean="0"/>
          </a:p>
          <a:p>
            <a:pPr lvl="1"/>
            <a:r>
              <a:rPr lang="en-AU" dirty="0" smtClean="0"/>
              <a:t>This </a:t>
            </a:r>
            <a:r>
              <a:rPr lang="en-AU" dirty="0" smtClean="0"/>
              <a:t>approach </a:t>
            </a:r>
            <a:r>
              <a:rPr lang="en-AU" dirty="0" smtClean="0"/>
              <a:t>is trivially parallelisable</a:t>
            </a:r>
          </a:p>
          <a:p>
            <a:r>
              <a:rPr lang="en-AU" dirty="0" smtClean="0"/>
              <a:t>S</a:t>
            </a:r>
            <a:r>
              <a:rPr lang="en-AU" dirty="0" smtClean="0"/>
              <a:t>ignature table is immutable during searching</a:t>
            </a:r>
          </a:p>
          <a:p>
            <a:r>
              <a:rPr lang="en-AU" dirty="0" smtClean="0"/>
              <a:t>Reduce individual query execution time</a:t>
            </a:r>
          </a:p>
          <a:p>
            <a:pPr lvl="1"/>
            <a:r>
              <a:rPr lang="en-AU" dirty="0" smtClean="0"/>
              <a:t>Fraction of substrings allocated to each thread</a:t>
            </a:r>
          </a:p>
          <a:p>
            <a:pPr lvl="1"/>
            <a:r>
              <a:rPr lang="en-AU" dirty="0" smtClean="0"/>
              <a:t>Synchronise once for each query</a:t>
            </a:r>
          </a:p>
          <a:p>
            <a:r>
              <a:rPr lang="en-AU" dirty="0" smtClean="0"/>
              <a:t>Reduce overall time for batch processing</a:t>
            </a:r>
          </a:p>
          <a:p>
            <a:pPr lvl="1"/>
            <a:r>
              <a:rPr lang="en-AU" dirty="0" smtClean="0"/>
              <a:t>Queries allocated to different threads</a:t>
            </a:r>
          </a:p>
          <a:p>
            <a:pPr lvl="1"/>
            <a:r>
              <a:rPr lang="en-AU" dirty="0" smtClean="0"/>
              <a:t>No need to synchronise (until the very end)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Summary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Inverted signature tables </a:t>
            </a:r>
            <a:r>
              <a:rPr lang="en-AU" dirty="0" smtClean="0"/>
              <a:t>allow a great increase in query performance </a:t>
            </a:r>
            <a:r>
              <a:rPr lang="en-AU" dirty="0" smtClean="0"/>
              <a:t>over exhaustive Hamming neighbourhood searches </a:t>
            </a:r>
            <a:r>
              <a:rPr lang="en-AU" dirty="0" smtClean="0"/>
              <a:t>at the cost of memory usage and precision</a:t>
            </a:r>
          </a:p>
          <a:p>
            <a:r>
              <a:rPr lang="en-AU" dirty="0" smtClean="0"/>
              <a:t>Substring width can be increased for greater speed at the cost of additional memory use</a:t>
            </a:r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AU" dirty="0" smtClean="0"/>
              <a:t>Any questions?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Document Signatures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Created with locality-sensitive hashing</a:t>
            </a:r>
          </a:p>
          <a:p>
            <a:r>
              <a:rPr lang="en-AU" dirty="0" smtClean="0"/>
              <a:t>Bitwise (Hamming) distance of signatures approximates similarity of source documents</a:t>
            </a:r>
          </a:p>
          <a:p>
            <a:r>
              <a:rPr lang="en-AU" dirty="0" smtClean="0"/>
              <a:t>Successfully used for text, image and audio </a:t>
            </a:r>
            <a:r>
              <a:rPr lang="en-AU" dirty="0" smtClean="0"/>
              <a:t>searching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Document Signatures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Hamming distance computations need to be performed against every signature in a search collection</a:t>
            </a:r>
          </a:p>
          <a:p>
            <a:r>
              <a:rPr lang="en-AU" dirty="0" smtClean="0"/>
              <a:t>Infeasible for large collections</a:t>
            </a:r>
          </a:p>
          <a:p>
            <a:r>
              <a:rPr lang="en-AU" dirty="0" smtClean="0"/>
              <a:t>Necessary if the entire collection must be ranked – however, if we are only after top-</a:t>
            </a:r>
            <a:r>
              <a:rPr lang="en-AU" i="1" dirty="0" smtClean="0"/>
              <a:t>k</a:t>
            </a:r>
            <a:r>
              <a:rPr lang="en-AU" dirty="0" smtClean="0"/>
              <a:t> it should not be necessary to compare against the entire collection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Inverted Signature Table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Each signature is divided into binary substrings of a fixed width</a:t>
            </a:r>
          </a:p>
          <a:p>
            <a:r>
              <a:rPr lang="en-AU" dirty="0" smtClean="0"/>
              <a:t>Every [substring, position] pair is associated with a list of the signatures it appears in</a:t>
            </a:r>
          </a:p>
          <a:p>
            <a:r>
              <a:rPr lang="en-AU" dirty="0" smtClean="0"/>
              <a:t>By searching for a small number of permutations of each substring of the query signature, most nearby signatures can be located</a:t>
            </a:r>
          </a:p>
          <a:p>
            <a:endParaRPr lang="en-AU" dirty="0" smtClean="0"/>
          </a:p>
          <a:p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772816"/>
            <a:ext cx="6500813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" name="Group 24"/>
          <p:cNvGrpSpPr/>
          <p:nvPr/>
        </p:nvGrpSpPr>
        <p:grpSpPr>
          <a:xfrm>
            <a:off x="1619672" y="1772816"/>
            <a:ext cx="6502400" cy="203200"/>
            <a:chOff x="1619672" y="1772816"/>
            <a:chExt cx="6502400" cy="203200"/>
          </a:xfrm>
        </p:grpSpPr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19672" y="1772816"/>
              <a:ext cx="812800" cy="20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32472" y="1772816"/>
              <a:ext cx="812800" cy="20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245272" y="1772816"/>
              <a:ext cx="812800" cy="20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58072" y="1772816"/>
              <a:ext cx="812800" cy="20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870872" y="1772816"/>
              <a:ext cx="812800" cy="20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683672" y="1772816"/>
              <a:ext cx="812800" cy="20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496472" y="1772816"/>
              <a:ext cx="812800" cy="20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309272" y="1772816"/>
              <a:ext cx="812800" cy="20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AU" dirty="0" smtClean="0"/>
              <a:t>Constructing the Table</a:t>
            </a:r>
            <a:endParaRPr lang="en-AU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5536" y="1484784"/>
            <a:ext cx="7016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3836194" y="3007519"/>
            <a:ext cx="490537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Picture 18"/>
          <p:cNvPicPr>
            <a:picLocks noChangeArrowheads="1"/>
          </p:cNvPicPr>
          <p:nvPr/>
        </p:nvPicPr>
        <p:blipFill>
          <a:blip r:embed="rId12" cstate="print"/>
          <a:stretch>
            <a:fillRect/>
          </a:stretch>
        </p:blipFill>
        <p:spPr bwMode="auto">
          <a:xfrm>
            <a:off x="5803107" y="3376614"/>
            <a:ext cx="488156" cy="373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17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7274720" y="3750469"/>
            <a:ext cx="492918" cy="369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8"/>
          <p:cNvPicPr>
            <a:picLocks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5803107" y="4121945"/>
            <a:ext cx="488156" cy="371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7"/>
          <p:cNvPicPr>
            <a:picLocks noChangeAspect="1" noChangeArrowheads="1"/>
          </p:cNvPicPr>
          <p:nvPr/>
        </p:nvPicPr>
        <p:blipFill>
          <a:blip r:embed="rId15" cstate="print"/>
          <a:stretch>
            <a:fillRect/>
          </a:stretch>
        </p:blipFill>
        <p:spPr bwMode="auto">
          <a:xfrm>
            <a:off x="7277100" y="4493419"/>
            <a:ext cx="488155" cy="36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18"/>
          <p:cNvPicPr>
            <a:picLocks noChangeArrowheads="1"/>
          </p:cNvPicPr>
          <p:nvPr/>
        </p:nvPicPr>
        <p:blipFill>
          <a:blip r:embed="rId16" cstate="print"/>
          <a:stretch>
            <a:fillRect/>
          </a:stretch>
        </p:blipFill>
        <p:spPr bwMode="auto">
          <a:xfrm>
            <a:off x="1869280" y="4860131"/>
            <a:ext cx="492919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17"/>
          <p:cNvPicPr>
            <a:picLocks noChangeAspect="1" noChangeArrowheads="1"/>
          </p:cNvPicPr>
          <p:nvPr/>
        </p:nvPicPr>
        <p:blipFill>
          <a:blip r:embed="rId17" cstate="print"/>
          <a:stretch>
            <a:fillRect/>
          </a:stretch>
        </p:blipFill>
        <p:spPr bwMode="auto">
          <a:xfrm>
            <a:off x="5800725" y="5231606"/>
            <a:ext cx="492919" cy="37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18"/>
          <p:cNvPicPr>
            <a:picLocks noChangeArrowheads="1"/>
          </p:cNvPicPr>
          <p:nvPr/>
        </p:nvPicPr>
        <p:blipFill>
          <a:blip r:embed="rId18" cstate="print"/>
          <a:stretch>
            <a:fillRect/>
          </a:stretch>
        </p:blipFill>
        <p:spPr bwMode="auto">
          <a:xfrm>
            <a:off x="4819650" y="5607400"/>
            <a:ext cx="484724" cy="367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395536" y="2636912"/>
          <a:ext cx="8352916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</a:tblGrid>
              <a:tr h="370840"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0000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0001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0010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0011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0100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0101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0110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0111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1000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1001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1010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1011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1100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1101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1110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1111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0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1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2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3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4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5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6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7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</a:tbl>
          </a:graphicData>
        </a:graphic>
      </p:graphicFrame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1772816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1772816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1772816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1772816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1772816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24128" y="1772816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88224" y="1772816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52320" y="1772816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0" name="Group 49"/>
          <p:cNvGrpSpPr/>
          <p:nvPr/>
        </p:nvGrpSpPr>
        <p:grpSpPr>
          <a:xfrm>
            <a:off x="1403648" y="1403484"/>
            <a:ext cx="6861472" cy="369332"/>
            <a:chOff x="1403648" y="1403484"/>
            <a:chExt cx="6861472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403648" y="1403484"/>
              <a:ext cx="812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/>
                <a:t>0</a:t>
              </a:r>
              <a:endParaRPr lang="en-AU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267744" y="1403484"/>
              <a:ext cx="812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/>
                <a:t>1</a:t>
              </a:r>
              <a:endParaRPr lang="en-AU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131840" y="1403484"/>
              <a:ext cx="812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/>
                <a:t>2</a:t>
              </a:r>
              <a:endParaRPr lang="en-AU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995936" y="1403484"/>
              <a:ext cx="812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/>
                <a:t>3</a:t>
              </a:r>
              <a:endParaRPr lang="en-A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70872" y="1403484"/>
              <a:ext cx="812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/>
                <a:t>4</a:t>
              </a:r>
              <a:endParaRPr lang="en-AU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724128" y="1403484"/>
              <a:ext cx="812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/>
                <a:t>5</a:t>
              </a:r>
              <a:endParaRPr lang="en-AU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588224" y="1403484"/>
              <a:ext cx="812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/>
                <a:t>6</a:t>
              </a:r>
              <a:endParaRPr lang="en-AU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452320" y="1403484"/>
              <a:ext cx="812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/>
                <a:t>7</a:t>
              </a:r>
              <a:endParaRPr lang="en-A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0.25486 0.19514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" y="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2.59259E-6 L 0.36772 0.24584 " pathEditMode="relative" ptsTypes="AA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43542 0.3 " pathEditMode="relative" ptsTypes="AA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2.59259E-6 L 0.18022 0.35556 " pathEditMode="relative" ptsTypes="AA">
                                      <p:cBhvr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5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0.24792 0.40972 " pathEditMode="relative" ptsTypes="AA"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5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0"/>
                            </p:stCondLst>
                            <p:childTnLst>
                              <p:par>
                                <p:cTn id="9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2.59259E-6 L -0.43855 0.46389 " pathEditMode="relative" ptsTypes="AA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000"/>
                            </p:stCondLst>
                            <p:childTnLst>
                              <p:par>
                                <p:cTn id="10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-0.10312 0.51806 " pathEditMode="relative" ptsTypes="AA">
                                      <p:cBhvr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500"/>
                            </p:stCondLst>
                            <p:childTnLst>
                              <p:par>
                                <p:cTn id="11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-0.30625 0.56945 " pathEditMode="relative" ptsTypes="AA">
                                      <p:cBhvr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7500"/>
                            </p:stCondLst>
                            <p:childTnLst>
                              <p:par>
                                <p:cTn id="1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AU" dirty="0" smtClean="0"/>
              <a:t>Constructing the Table</a:t>
            </a:r>
            <a:endParaRPr lang="en-AU" dirty="0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836194" y="3007810"/>
            <a:ext cx="490537" cy="370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Picture 18"/>
          <p:cNvPicPr>
            <a:picLocks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803107" y="3378995"/>
            <a:ext cx="488156" cy="36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17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7277101" y="3750469"/>
            <a:ext cx="488156" cy="369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8"/>
          <p:cNvPicPr>
            <a:picLocks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803107" y="4123135"/>
            <a:ext cx="488156" cy="36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7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7277100" y="4493419"/>
            <a:ext cx="488155" cy="36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18"/>
          <p:cNvPicPr>
            <a:picLocks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870087" y="4860131"/>
            <a:ext cx="49130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17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5800725" y="5232187"/>
            <a:ext cx="492919" cy="37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18"/>
          <p:cNvPicPr>
            <a:picLocks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4819650" y="5607729"/>
            <a:ext cx="484724" cy="366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26731" y="300781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61392" y="3381778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7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53849" y="3755746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1591" y="4129714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08504" y="4486163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88206" y="4857638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1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6988" y="5230913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77101" y="560025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08504" y="300781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82809" y="3381778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5995" y="3745595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82497" y="4112195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6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77412" y="448367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7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26731" y="486251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8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82498" y="522629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82809" y="560025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46988" y="300781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82497" y="3381778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1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77412" y="3755746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2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09771" y="411826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771704" y="449341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93644" y="485821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5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53849" y="5230913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6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36194" y="560025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03107" y="300781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7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21334" y="337162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8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71704" y="373822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9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88206" y="4123135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0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1591" y="448367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1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50598" y="4852323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2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04374" y="522629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3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87894" y="560025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341591" y="299765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59246" y="3381778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52385" y="3755746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6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287894" y="4129714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7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45201" y="449341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382809" y="4856945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9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52385" y="522629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304374" y="560025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88206" y="300781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1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832128" y="337162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2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315168" y="373822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3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277101" y="4109702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352385" y="449341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264643" y="486738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6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845201" y="5241355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253849" y="560772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15168" y="4123135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8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06122" y="3755746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9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72015" y="486738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0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46988" y="4129714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1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350598" y="3381778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2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67568" y="4275535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59246" y="522629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7101" y="300781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03107" y="448367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6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72015" y="560025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32128" y="299765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7" name="Picture 1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77100" y="448297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8" name="Picture 1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809771" y="560772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9" name="Picture 1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803107" y="337162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0" name="Picture 1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803107" y="4123135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270654" y="3755746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3" name="Picture 1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793291" y="522629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788247" y="4503682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809771" y="486251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793291" y="486251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820565" y="3755746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877412" y="300781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770040" y="299765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821334" y="5241355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1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325962" y="5615323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2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382809" y="522629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88206" y="560025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375484" y="449341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395536" y="2636912"/>
          <a:ext cx="8352916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</a:tblGrid>
              <a:tr h="370840"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0000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0001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0010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0011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0100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0101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0110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0111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1000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1001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1010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1011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1100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1101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1110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1111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0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1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2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3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4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5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6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7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</a:tbl>
          </a:graphicData>
        </a:graphic>
      </p:graphicFrame>
      <p:sp>
        <p:nvSpPr>
          <p:cNvPr id="8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191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AU" dirty="0" smtClean="0"/>
              <a:t>The final table:</a:t>
            </a:r>
            <a:endParaRPr lang="en-A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936" y="1484784"/>
            <a:ext cx="771883" cy="7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Searching the table</a:t>
            </a:r>
            <a:endParaRPr lang="en-A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1259" y="1771200"/>
            <a:ext cx="6500813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21259" y="22515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21259" y="25563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21259" y="27595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21259" y="29627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21259" y="31659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21259" y="34707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21259" y="36739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621259" y="38771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21259" y="40803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621259" y="42835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621259" y="47915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621259" y="44867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621259" y="49947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621259" y="51979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621259" y="54011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621259" y="57059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ight Bracket 27"/>
          <p:cNvSpPr/>
          <p:nvPr/>
        </p:nvSpPr>
        <p:spPr>
          <a:xfrm>
            <a:off x="2517143" y="2251584"/>
            <a:ext cx="45719" cy="203200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Right Bracket 28"/>
          <p:cNvSpPr/>
          <p:nvPr/>
        </p:nvSpPr>
        <p:spPr>
          <a:xfrm>
            <a:off x="2517143" y="2556384"/>
            <a:ext cx="45719" cy="812800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ight Bracket 30"/>
          <p:cNvSpPr/>
          <p:nvPr/>
        </p:nvSpPr>
        <p:spPr>
          <a:xfrm>
            <a:off x="2517143" y="3470784"/>
            <a:ext cx="45719" cy="1219200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ight Bracket 31"/>
          <p:cNvSpPr/>
          <p:nvPr/>
        </p:nvSpPr>
        <p:spPr>
          <a:xfrm>
            <a:off x="2517143" y="4791584"/>
            <a:ext cx="45719" cy="812800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Right Bracket 32"/>
          <p:cNvSpPr/>
          <p:nvPr/>
        </p:nvSpPr>
        <p:spPr>
          <a:xfrm>
            <a:off x="2517143" y="5705984"/>
            <a:ext cx="45719" cy="203200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TextBox 33"/>
          <p:cNvSpPr txBox="1"/>
          <p:nvPr/>
        </p:nvSpPr>
        <p:spPr>
          <a:xfrm>
            <a:off x="2562862" y="2161652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4</a:t>
            </a:r>
            <a:endParaRPr lang="en-AU" dirty="0"/>
          </a:p>
        </p:txBody>
      </p:sp>
      <p:sp>
        <p:nvSpPr>
          <p:cNvPr id="35" name="TextBox 34"/>
          <p:cNvSpPr txBox="1"/>
          <p:nvPr/>
        </p:nvSpPr>
        <p:spPr>
          <a:xfrm>
            <a:off x="2562862" y="27966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3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2564419" y="38771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2</a:t>
            </a:r>
            <a:endParaRPr lang="en-AU" dirty="0"/>
          </a:p>
        </p:txBody>
      </p:sp>
      <p:sp>
        <p:nvSpPr>
          <p:cNvPr id="37" name="TextBox 36"/>
          <p:cNvSpPr txBox="1"/>
          <p:nvPr/>
        </p:nvSpPr>
        <p:spPr>
          <a:xfrm>
            <a:off x="2564419" y="50318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38" name="TextBox 37"/>
          <p:cNvSpPr txBox="1"/>
          <p:nvPr/>
        </p:nvSpPr>
        <p:spPr>
          <a:xfrm>
            <a:off x="2564419" y="56170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0</a:t>
            </a:r>
            <a:endParaRPr lang="en-AU" dirty="0"/>
          </a:p>
        </p:txBody>
      </p:sp>
      <p:pic>
        <p:nvPicPr>
          <p:cNvPr id="39" name="Picture 17"/>
          <p:cNvPicPr>
            <a:picLocks noChangeAspect="1" noChangeArrowheads="1"/>
          </p:cNvPicPr>
          <p:nvPr/>
        </p:nvPicPr>
        <p:blipFill>
          <a:blip r:embed="rId21" cstate="print"/>
          <a:stretch>
            <a:fillRect/>
          </a:stretch>
        </p:blipFill>
        <p:spPr bwMode="auto">
          <a:xfrm>
            <a:off x="6545053" y="2739322"/>
            <a:ext cx="490537" cy="370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8"/>
          <p:cNvPicPr>
            <a:picLocks noChangeArrowheads="1"/>
          </p:cNvPicPr>
          <p:nvPr/>
        </p:nvPicPr>
        <p:blipFill>
          <a:blip r:embed="rId21" cstate="print"/>
          <a:stretch>
            <a:fillRect/>
          </a:stretch>
        </p:blipFill>
        <p:spPr bwMode="auto">
          <a:xfrm>
            <a:off x="4578946" y="4591643"/>
            <a:ext cx="49130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18"/>
          <p:cNvPicPr>
            <a:picLocks noChangeArrowheads="1"/>
          </p:cNvPicPr>
          <p:nvPr/>
        </p:nvPicPr>
        <p:blipFill>
          <a:blip r:embed="rId22" cstate="print"/>
          <a:stretch>
            <a:fillRect/>
          </a:stretch>
        </p:blipFill>
        <p:spPr bwMode="auto">
          <a:xfrm>
            <a:off x="7528509" y="5339241"/>
            <a:ext cx="484724" cy="366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7035590" y="2739322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5070251" y="311329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6050450" y="3861226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017363" y="4217675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3597065" y="458915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5555847" y="4962425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5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8017363" y="2739322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4091668" y="311329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5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5564854" y="347710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5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4586271" y="4215182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5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035590" y="4594023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5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4091668" y="533177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6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5555847" y="2739322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6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4586271" y="3487258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518630" y="3849772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6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6545053" y="533177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7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7530193" y="310313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7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3597065" y="385464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7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6050450" y="4215182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7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6059457" y="4583835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Picture 7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8013233" y="4957803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8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6050450" y="272917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8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5061244" y="3487258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Picture 8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6554060" y="422493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8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4091668" y="458845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Picture 8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5061244" y="4957803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Picture 8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8013233" y="533177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Picture 9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3597065" y="2739322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Picture 9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6540987" y="310313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9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024027" y="346973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9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5061244" y="422493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9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6554060" y="497286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" name="Picture 10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7024027" y="385464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10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8014981" y="3487258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10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5080874" y="4598899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Picture 10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5555847" y="3861226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Picture 10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6059457" y="3113290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10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7176427" y="400704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" name="Picture 10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5080874" y="533177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" name="Picture 11"/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6540987" y="272917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" name="Picture 1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7518630" y="533924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" name="Picture 15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7518630" y="4594023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" name="Picture 15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6529424" y="3487258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" name="Picture 15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4586271" y="2739322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" name="Picture 15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7530193" y="4972867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" name="Picture 15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6034821" y="5346835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" name="Picture 15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4091668" y="4957803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1" name="Picture 15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3597065" y="533177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" name="Picture 15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4084343" y="4224931"/>
            <a:ext cx="494603" cy="3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7" name="Picture 18"/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6051600" y="2728800"/>
            <a:ext cx="492632" cy="37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" name="Rectangle 128"/>
          <p:cNvSpPr/>
          <p:nvPr/>
        </p:nvSpPr>
        <p:spPr>
          <a:xfrm>
            <a:off x="1192819" y="3469739"/>
            <a:ext cx="1673286" cy="2516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aphicFrame>
        <p:nvGraphicFramePr>
          <p:cNvPr id="123" name="Table 122"/>
          <p:cNvGraphicFramePr>
            <a:graphicFrameLocks noGrp="1"/>
          </p:cNvGraphicFramePr>
          <p:nvPr/>
        </p:nvGraphicFramePr>
        <p:xfrm>
          <a:off x="3104395" y="2368424"/>
          <a:ext cx="5404828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  <a:gridCol w="491348"/>
              </a:tblGrid>
              <a:tr h="370840"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0000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0001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0010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0011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0100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0101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0110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0111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1000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aseline="0" dirty="0" smtClean="0">
                          <a:latin typeface="Courier New" pitchFamily="49" charset="0"/>
                        </a:rPr>
                        <a:t>1001</a:t>
                      </a:r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0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1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2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3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4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5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6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500" b="1" baseline="0" dirty="0" smtClean="0">
                          <a:latin typeface="Courier New" pitchFamily="49" charset="0"/>
                        </a:rPr>
                        <a:t>7</a:t>
                      </a:r>
                      <a:endParaRPr lang="en-AU" sz="1500" b="1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AU" sz="1500" baseline="0" dirty="0">
                        <a:latin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</a:tbl>
          </a:graphicData>
        </a:graphic>
      </p:graphicFrame>
      <p:sp>
        <p:nvSpPr>
          <p:cNvPr id="124" name="Rectangle 123"/>
          <p:cNvSpPr/>
          <p:nvPr/>
        </p:nvSpPr>
        <p:spPr>
          <a:xfrm>
            <a:off x="6540987" y="2161652"/>
            <a:ext cx="2145813" cy="374753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2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21259" y="2251584"/>
            <a:ext cx="812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" name="Rectangle 129"/>
          <p:cNvSpPr/>
          <p:nvPr/>
        </p:nvSpPr>
        <p:spPr>
          <a:xfrm>
            <a:off x="3018504" y="2218768"/>
            <a:ext cx="5489331" cy="3767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0047 L 0.4658 0.08287 " pathEditMode="relative" ptsTypes="AA">
                                      <p:cBhvr>
                                        <p:cTn id="9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129" grpId="0" animBg="1"/>
      <p:bldP spid="1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Searching the table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After processing all substring lists, the highest scoring signatures are extracted from the table and compared against the query signature to get the true Hamming distance</a:t>
            </a:r>
          </a:p>
          <a:p>
            <a:r>
              <a:rPr lang="en-AU" dirty="0" smtClean="0"/>
              <a:t>As a result, the Hamming distance calculation only needs to be performed on a fraction of the signatures in the collection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Hamming Distance Ratio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Acts as a substitute for Average Precision when relevance is not known but similarity is</a:t>
            </a:r>
          </a:p>
        </p:txBody>
      </p:sp>
      <p:graphicFrame>
        <p:nvGraphicFramePr>
          <p:cNvPr id="5122" name="Object 2"/>
          <p:cNvGraphicFramePr>
            <a:graphicFrameLocks noGrp="1" noChangeAspect="1"/>
          </p:cNvGraphicFramePr>
          <p:nvPr/>
        </p:nvGraphicFramePr>
        <p:xfrm>
          <a:off x="838200" y="3762970"/>
          <a:ext cx="3835400" cy="1930400"/>
        </p:xfrm>
        <a:graphic>
          <a:graphicData uri="http://schemas.openxmlformats.org/presentationml/2006/ole">
            <p:oleObj spid="_x0000_s5122" name="Equation" r:id="rId3" imgW="1243080" imgH="62136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19700" y="3762970"/>
            <a:ext cx="2959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A</a:t>
            </a:r>
            <a:r>
              <a:rPr lang="en-US" i="1" baseline="-25000" dirty="0" err="1" smtClean="0"/>
              <a:t>j</a:t>
            </a:r>
            <a:r>
              <a:rPr lang="en-AU" dirty="0" smtClean="0"/>
              <a:t> as the Hamming distance of the </a:t>
            </a:r>
            <a:r>
              <a:rPr lang="en-AU" dirty="0" err="1" smtClean="0"/>
              <a:t>j</a:t>
            </a:r>
            <a:r>
              <a:rPr lang="en-AU" baseline="30000" dirty="0" err="1" smtClean="0"/>
              <a:t>th</a:t>
            </a:r>
            <a:r>
              <a:rPr lang="en-AU" dirty="0" smtClean="0"/>
              <a:t>-ranked signature in the collection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5219700" y="4686300"/>
            <a:ext cx="2959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AU" dirty="0" smtClean="0"/>
              <a:t> as the Hamming distance of the </a:t>
            </a:r>
            <a:r>
              <a:rPr lang="en-AU" dirty="0" err="1" smtClean="0"/>
              <a:t>j</a:t>
            </a:r>
            <a:r>
              <a:rPr lang="en-AU" baseline="30000" dirty="0" err="1" smtClean="0"/>
              <a:t>th</a:t>
            </a:r>
            <a:r>
              <a:rPr lang="en-AU" dirty="0" smtClean="0"/>
              <a:t>-ranked result of the output being tested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11269</TotalTime>
  <Words>892</Words>
  <Application>Microsoft Office PowerPoint</Application>
  <PresentationFormat>On-screen Show (4:3)</PresentationFormat>
  <Paragraphs>249</Paragraphs>
  <Slides>17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Efficient Top-K Retrieval with Signatures</vt:lpstr>
      <vt:lpstr>Document Signatures</vt:lpstr>
      <vt:lpstr>Document Signatures</vt:lpstr>
      <vt:lpstr>Inverted Signature Table</vt:lpstr>
      <vt:lpstr>Constructing the Table</vt:lpstr>
      <vt:lpstr>Constructing the Table</vt:lpstr>
      <vt:lpstr>Searching the table</vt:lpstr>
      <vt:lpstr>Searching the table</vt:lpstr>
      <vt:lpstr>Hamming Distance Ratio</vt:lpstr>
      <vt:lpstr>Hamming Distance Ratio</vt:lpstr>
      <vt:lpstr>HDR as a function of neighbourhood expansion 1024-bit signatures, 16-bit substrings</vt:lpstr>
      <vt:lpstr>Query time as affected by neighbourhood expansion 1024-bit signatures, 16-bit substrings, 1,048,576 documents</vt:lpstr>
      <vt:lpstr>Substring width tuning</vt:lpstr>
      <vt:lpstr>Query time and memory use as a function of substring width 1024-bit signatures, 1,048,576 documents</vt:lpstr>
      <vt:lpstr>Current work</vt:lpstr>
      <vt:lpstr>Summary</vt:lpstr>
      <vt:lpstr>Any questions?</vt:lpstr>
    </vt:vector>
  </TitlesOfParts>
  <Company>QUT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TopSig</dc:title>
  <dc:creator>n5759803</dc:creator>
  <cp:lastModifiedBy>Miko</cp:lastModifiedBy>
  <cp:revision>133</cp:revision>
  <dcterms:created xsi:type="dcterms:W3CDTF">2013-11-26T01:05:41Z</dcterms:created>
  <dcterms:modified xsi:type="dcterms:W3CDTF">2013-12-04T12:38:00Z</dcterms:modified>
</cp:coreProperties>
</file>